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8" r:id="rId2"/>
    <p:sldId id="274" r:id="rId3"/>
    <p:sldId id="257" r:id="rId4"/>
    <p:sldId id="258" r:id="rId5"/>
    <p:sldId id="273" r:id="rId6"/>
    <p:sldId id="279" r:id="rId7"/>
    <p:sldId id="280" r:id="rId8"/>
    <p:sldId id="281" r:id="rId9"/>
    <p:sldId id="270" r:id="rId10"/>
    <p:sldId id="271" r:id="rId11"/>
    <p:sldId id="27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941" autoAdjust="0"/>
    <p:restoredTop sz="86477" autoAdjust="0"/>
  </p:normalViewPr>
  <p:slideViewPr>
    <p:cSldViewPr snapToGrid="0">
      <p:cViewPr varScale="1">
        <p:scale>
          <a:sx n="73" d="100"/>
          <a:sy n="73" d="100"/>
        </p:scale>
        <p:origin x="702" y="72"/>
      </p:cViewPr>
      <p:guideLst>
        <p:guide orient="horz" pos="2160"/>
        <p:guide pos="3840"/>
      </p:guideLst>
    </p:cSldViewPr>
  </p:slideViewPr>
  <p:outlineViewPr>
    <p:cViewPr>
      <p:scale>
        <a:sx n="33" d="100"/>
        <a:sy n="33" d="100"/>
      </p:scale>
      <p:origin x="0" y="252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g>
</file>

<file path=ppt/media/image11.jpg>
</file>

<file path=ppt/media/image12.png>
</file>

<file path=ppt/media/image2.png>
</file>

<file path=ppt/media/image3.jpe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24-04-2017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24-04-2017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24-04-2017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24-04-2017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24-04-2017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24-04-2017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24-04-2017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24-04-2017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24-04-2017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24-04-2017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24-04-2017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24-04-2017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24-04-2017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24-04-2017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24-04-2017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24-04-2017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24-04-2017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24-04-2017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2">
            <a:extLst/>
          </a:blip>
          <a:srcRect/>
          <a:stretch>
            <a:fillRect/>
          </a:stretch>
        </p:blipFill>
        <p:spPr bwMode="auto">
          <a:xfrm>
            <a:off x="117064" y="119126"/>
            <a:ext cx="2571750" cy="1123950"/>
          </a:xfrm>
          <a:prstGeom prst="rect">
            <a:avLst/>
          </a:prstGeom>
          <a:noFill/>
        </p:spPr>
      </p:pic>
      <p:sp>
        <p:nvSpPr>
          <p:cNvPr id="7" name="TextBox 6"/>
          <p:cNvSpPr txBox="1"/>
          <p:nvPr/>
        </p:nvSpPr>
        <p:spPr>
          <a:xfrm>
            <a:off x="1643897" y="1455931"/>
            <a:ext cx="8397025" cy="830997"/>
          </a:xfrm>
          <a:prstGeom prst="rect">
            <a:avLst/>
          </a:prstGeom>
          <a:noFill/>
        </p:spPr>
        <p:txBody>
          <a:bodyPr wrap="square" rtlCol="0">
            <a:spAutoFit/>
          </a:bodyPr>
          <a:lstStyle/>
          <a:p>
            <a:pPr algn="ctr"/>
            <a:r>
              <a:rPr lang="en-IN" sz="2400" dirty="0" smtClean="0"/>
              <a:t>BHARATI VIDYAPEETH’S COLLEGE OF ENGINEERING</a:t>
            </a:r>
          </a:p>
          <a:p>
            <a:pPr algn="ctr"/>
            <a:r>
              <a:rPr lang="en-IN" sz="2400" dirty="0" smtClean="0"/>
              <a:t>A-4 PASCHIM VIHAR, DELHI</a:t>
            </a:r>
            <a:endParaRPr lang="en-IN" sz="2400" dirty="0"/>
          </a:p>
        </p:txBody>
      </p:sp>
      <p:sp>
        <p:nvSpPr>
          <p:cNvPr id="8" name="TextBox 7"/>
          <p:cNvSpPr txBox="1"/>
          <p:nvPr/>
        </p:nvSpPr>
        <p:spPr>
          <a:xfrm>
            <a:off x="1660272" y="2513285"/>
            <a:ext cx="8397025" cy="461665"/>
          </a:xfrm>
          <a:prstGeom prst="rect">
            <a:avLst/>
          </a:prstGeom>
          <a:noFill/>
        </p:spPr>
        <p:txBody>
          <a:bodyPr wrap="square" rtlCol="0">
            <a:spAutoFit/>
          </a:bodyPr>
          <a:lstStyle/>
          <a:p>
            <a:pPr algn="ctr"/>
            <a:r>
              <a:rPr lang="en-US" sz="2400" dirty="0" smtClean="0"/>
              <a:t>OPTICAL TABLE GENERATOR</a:t>
            </a:r>
            <a:endParaRPr lang="en-IN" sz="2400" dirty="0"/>
          </a:p>
        </p:txBody>
      </p:sp>
      <p:sp>
        <p:nvSpPr>
          <p:cNvPr id="9" name="TextBox 8"/>
          <p:cNvSpPr txBox="1"/>
          <p:nvPr/>
        </p:nvSpPr>
        <p:spPr>
          <a:xfrm>
            <a:off x="1643896" y="3108962"/>
            <a:ext cx="8397025" cy="1200329"/>
          </a:xfrm>
          <a:prstGeom prst="rect">
            <a:avLst/>
          </a:prstGeom>
          <a:noFill/>
        </p:spPr>
        <p:txBody>
          <a:bodyPr wrap="square" rtlCol="0">
            <a:spAutoFit/>
          </a:bodyPr>
          <a:lstStyle/>
          <a:p>
            <a:pPr algn="ctr"/>
            <a:r>
              <a:rPr lang="en-IN" sz="2400" dirty="0" smtClean="0"/>
              <a:t>UNDER THE GUIDANCE OF</a:t>
            </a:r>
          </a:p>
          <a:p>
            <a:pPr algn="ctr"/>
            <a:r>
              <a:rPr lang="en-IN" sz="2400" dirty="0" smtClean="0"/>
              <a:t>Mr. Vishal Sharma</a:t>
            </a:r>
          </a:p>
          <a:p>
            <a:pPr algn="ctr"/>
            <a:r>
              <a:rPr lang="en-IN" sz="2400" dirty="0" smtClean="0"/>
              <a:t>(Assistant professor, CSE department)</a:t>
            </a:r>
            <a:endParaRPr lang="en-IN" sz="2400" dirty="0"/>
          </a:p>
        </p:txBody>
      </p:sp>
      <p:sp>
        <p:nvSpPr>
          <p:cNvPr id="10" name="TextBox 9"/>
          <p:cNvSpPr txBox="1"/>
          <p:nvPr/>
        </p:nvSpPr>
        <p:spPr>
          <a:xfrm>
            <a:off x="1402939" y="4443303"/>
            <a:ext cx="8397025" cy="2308324"/>
          </a:xfrm>
          <a:prstGeom prst="rect">
            <a:avLst/>
          </a:prstGeom>
          <a:noFill/>
        </p:spPr>
        <p:txBody>
          <a:bodyPr wrap="square" rtlCol="0">
            <a:spAutoFit/>
          </a:bodyPr>
          <a:lstStyle/>
          <a:p>
            <a:pPr algn="ctr"/>
            <a:r>
              <a:rPr lang="en-IN" dirty="0" smtClean="0"/>
              <a:t>SUBMITTED BY</a:t>
            </a:r>
          </a:p>
          <a:p>
            <a:pPr algn="ctr"/>
            <a:endParaRPr lang="en-IN" dirty="0"/>
          </a:p>
          <a:p>
            <a:pPr algn="ctr"/>
            <a:r>
              <a:rPr lang="en-IN" dirty="0" smtClean="0"/>
              <a:t>Sanjeev Sharma(01911502713)</a:t>
            </a:r>
          </a:p>
          <a:p>
            <a:pPr algn="ctr"/>
            <a:r>
              <a:rPr lang="en-IN" dirty="0" err="1" smtClean="0"/>
              <a:t>Chandan</a:t>
            </a:r>
            <a:r>
              <a:rPr lang="en-IN" dirty="0" smtClean="0"/>
              <a:t> </a:t>
            </a:r>
            <a:r>
              <a:rPr lang="en-IN" dirty="0" err="1" smtClean="0"/>
              <a:t>Malla</a:t>
            </a:r>
            <a:r>
              <a:rPr lang="en-IN" dirty="0" smtClean="0"/>
              <a:t> (03811502713)</a:t>
            </a:r>
          </a:p>
          <a:p>
            <a:pPr algn="ctr"/>
            <a:r>
              <a:rPr lang="en-IN" dirty="0" smtClean="0"/>
              <a:t>Himanshu Bansal (02311502713)</a:t>
            </a:r>
          </a:p>
          <a:p>
            <a:pPr algn="ctr"/>
            <a:r>
              <a:rPr lang="en-IN" dirty="0" smtClean="0"/>
              <a:t>Ankit </a:t>
            </a:r>
            <a:r>
              <a:rPr lang="en-IN" dirty="0" err="1" smtClean="0"/>
              <a:t>Dahiya</a:t>
            </a:r>
            <a:r>
              <a:rPr lang="en-IN" dirty="0" smtClean="0"/>
              <a:t> (01111502713)</a:t>
            </a:r>
          </a:p>
          <a:p>
            <a:pPr algn="ctr"/>
            <a:endParaRPr lang="en-IN" dirty="0"/>
          </a:p>
          <a:p>
            <a:pPr algn="ctr"/>
            <a:r>
              <a:rPr lang="en-IN" dirty="0" err="1" smtClean="0"/>
              <a:t>Feburary</a:t>
            </a:r>
            <a:r>
              <a:rPr lang="en-IN" dirty="0" smtClean="0"/>
              <a:t> 2017</a:t>
            </a:r>
          </a:p>
        </p:txBody>
      </p:sp>
    </p:spTree>
    <p:extLst>
      <p:ext uri="{BB962C8B-B14F-4D97-AF65-F5344CB8AC3E}">
        <p14:creationId xmlns:p14="http://schemas.microsoft.com/office/powerpoint/2010/main" val="3141148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fontScale="92500" lnSpcReduction="20000"/>
          </a:bodyPr>
          <a:lstStyle/>
          <a:p>
            <a:pPr lvl="0" fontAlgn="base"/>
            <a:r>
              <a:rPr lang="en-US" dirty="0"/>
              <a:t>Optical Character Recognition </a:t>
            </a:r>
            <a:r>
              <a:rPr lang="en-US" u="sng" dirty="0"/>
              <a:t>https://en.wikipedia.org/wiki/Optical_character_recognition</a:t>
            </a:r>
            <a:endParaRPr lang="en-US" dirty="0"/>
          </a:p>
          <a:p>
            <a:pPr lvl="0" fontAlgn="base"/>
            <a:r>
              <a:rPr lang="en-US" dirty="0"/>
              <a:t>OpenCV </a:t>
            </a:r>
            <a:r>
              <a:rPr lang="en-US" u="sng" dirty="0"/>
              <a:t>https://en.wikipedia.org/wiki/OpenCV</a:t>
            </a:r>
            <a:endParaRPr lang="en-US" dirty="0"/>
          </a:p>
          <a:p>
            <a:pPr lvl="0" fontAlgn="base"/>
            <a:r>
              <a:rPr lang="en-US" dirty="0"/>
              <a:t>Extracting data from PDF tables </a:t>
            </a:r>
            <a:r>
              <a:rPr lang="en-US" u="sng" dirty="0"/>
              <a:t>https://web.archive.org/web/20141022033241/http://craiget.com/extracting-table-data-from-pdfs-with-ocr/</a:t>
            </a:r>
            <a:endParaRPr lang="en-US" dirty="0"/>
          </a:p>
          <a:p>
            <a:pPr lvl="0" fontAlgn="base"/>
            <a:r>
              <a:rPr lang="en-US" dirty="0"/>
              <a:t>“Can OCR software reliably read values from a table?” </a:t>
            </a:r>
            <a:r>
              <a:rPr lang="en-US" u="sng" dirty="0"/>
              <a:t>http://stackoverflow.com/questions/6173439/can-ocr-software-reliably-read-values-from-a-table</a:t>
            </a:r>
            <a:r>
              <a:rPr lang="en-US" i="1" dirty="0"/>
              <a:t> </a:t>
            </a:r>
            <a:endParaRPr lang="en-US" dirty="0"/>
          </a:p>
          <a:p>
            <a:endParaRPr lang="en-US" dirty="0"/>
          </a:p>
        </p:txBody>
      </p:sp>
    </p:spTree>
    <p:extLst>
      <p:ext uri="{BB962C8B-B14F-4D97-AF65-F5344CB8AC3E}">
        <p14:creationId xmlns:p14="http://schemas.microsoft.com/office/powerpoint/2010/main" val="42354795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Thank you</a:t>
            </a:r>
          </a:p>
        </p:txBody>
      </p:sp>
      <p:pic>
        <p:nvPicPr>
          <p:cNvPr id="1028" name="Picture 4" descr="Image result for Thank you"/>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488" y="471488"/>
            <a:ext cx="11249025" cy="5915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1147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Topics to be covered</a:t>
            </a:r>
            <a:endParaRPr lang="en-US" dirty="0"/>
          </a:p>
        </p:txBody>
      </p:sp>
      <p:sp>
        <p:nvSpPr>
          <p:cNvPr id="3" name="Content Placeholder 2"/>
          <p:cNvSpPr>
            <a:spLocks noGrp="1"/>
          </p:cNvSpPr>
          <p:nvPr>
            <p:ph idx="1"/>
          </p:nvPr>
        </p:nvSpPr>
        <p:spPr>
          <a:xfrm>
            <a:off x="1141412" y="1698172"/>
            <a:ext cx="10001205" cy="4728754"/>
          </a:xfrm>
        </p:spPr>
        <p:txBody>
          <a:bodyPr>
            <a:normAutofit/>
          </a:bodyPr>
          <a:lstStyle/>
          <a:p>
            <a:r>
              <a:rPr lang="en-US" dirty="0" smtClean="0"/>
              <a:t>Introduction</a:t>
            </a:r>
          </a:p>
          <a:p>
            <a:r>
              <a:rPr lang="en-US" dirty="0" smtClean="0"/>
              <a:t>Objective</a:t>
            </a:r>
          </a:p>
          <a:p>
            <a:r>
              <a:rPr lang="en-US" dirty="0" smtClean="0"/>
              <a:t>Software Language </a:t>
            </a:r>
            <a:r>
              <a:rPr lang="en-US" dirty="0" smtClean="0"/>
              <a:t>Used</a:t>
            </a:r>
          </a:p>
          <a:p>
            <a:r>
              <a:rPr lang="en-US" dirty="0" smtClean="0"/>
              <a:t>Working</a:t>
            </a:r>
            <a:endParaRPr lang="en-US" dirty="0" smtClean="0"/>
          </a:p>
          <a:p>
            <a:r>
              <a:rPr lang="en-US" dirty="0" smtClean="0"/>
              <a:t>Future Scope</a:t>
            </a:r>
          </a:p>
          <a:p>
            <a:r>
              <a:rPr lang="en-US" dirty="0" smtClean="0"/>
              <a:t>References</a:t>
            </a:r>
            <a:endParaRPr lang="en-US" dirty="0"/>
          </a:p>
        </p:txBody>
      </p:sp>
    </p:spTree>
    <p:extLst>
      <p:ext uri="{BB962C8B-B14F-4D97-AF65-F5344CB8AC3E}">
        <p14:creationId xmlns:p14="http://schemas.microsoft.com/office/powerpoint/2010/main" val="4179254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a:bodyPr>
          <a:lstStyle/>
          <a:p>
            <a:r>
              <a:rPr lang="en-IN" dirty="0"/>
              <a:t>Optical Table Generator is a process by which the scanner "recognizes" tables as well as blocks of text. Optical Table Generator is achieved with the help of OCR </a:t>
            </a:r>
            <a:r>
              <a:rPr lang="en-IN" dirty="0" smtClean="0"/>
              <a:t>and OpenCV. </a:t>
            </a:r>
            <a:r>
              <a:rPr lang="en-IN" dirty="0"/>
              <a:t>Optical Table Generator works because Image processing technology is able to recognize certain kinds of characters, lines or other shapes and distinguish them from each other with appropriate algorithms and methods. </a:t>
            </a:r>
            <a:endParaRPr lang="en-US" dirty="0"/>
          </a:p>
        </p:txBody>
      </p:sp>
    </p:spTree>
    <p:extLst>
      <p:ext uri="{BB962C8B-B14F-4D97-AF65-F5344CB8AC3E}">
        <p14:creationId xmlns:p14="http://schemas.microsoft.com/office/powerpoint/2010/main" val="1596114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a:t>
            </a:r>
          </a:p>
        </p:txBody>
      </p:sp>
      <p:sp>
        <p:nvSpPr>
          <p:cNvPr id="3" name="Content Placeholder 2"/>
          <p:cNvSpPr>
            <a:spLocks noGrp="1"/>
          </p:cNvSpPr>
          <p:nvPr>
            <p:ph idx="1"/>
          </p:nvPr>
        </p:nvSpPr>
        <p:spPr/>
        <p:txBody>
          <a:bodyPr/>
          <a:lstStyle/>
          <a:p>
            <a:r>
              <a:rPr lang="en-US" dirty="0"/>
              <a:t>The aim of the project is to analyze and propose solutions </a:t>
            </a:r>
            <a:r>
              <a:rPr lang="en-IN" dirty="0"/>
              <a:t>to develop a software which will convert handwritten or printed text into editable and searchable tabular data.</a:t>
            </a:r>
            <a:r>
              <a:rPr lang="en-US" dirty="0"/>
              <a:t>, and to develop general purpose templates of the proposed solutions in commonly used programming languages. We plan to make solution codes public and free for educational purposes. We also tend to provide detailed description and tutorials for image processing used along with the test data created for testing purposes. </a:t>
            </a:r>
          </a:p>
          <a:p>
            <a:endParaRPr lang="en-IN" dirty="0"/>
          </a:p>
          <a:p>
            <a:endParaRPr lang="en-US" dirty="0"/>
          </a:p>
        </p:txBody>
      </p:sp>
    </p:spTree>
    <p:extLst>
      <p:ext uri="{BB962C8B-B14F-4D97-AF65-F5344CB8AC3E}">
        <p14:creationId xmlns:p14="http://schemas.microsoft.com/office/powerpoint/2010/main" val="2629929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and Languages used</a:t>
            </a:r>
          </a:p>
        </p:txBody>
      </p:sp>
      <p:sp>
        <p:nvSpPr>
          <p:cNvPr id="3" name="Content Placeholder 2"/>
          <p:cNvSpPr>
            <a:spLocks noGrp="1"/>
          </p:cNvSpPr>
          <p:nvPr>
            <p:ph idx="1"/>
          </p:nvPr>
        </p:nvSpPr>
        <p:spPr/>
        <p:txBody>
          <a:bodyPr/>
          <a:lstStyle/>
          <a:p>
            <a:r>
              <a:rPr lang="en-US" dirty="0" smtClean="0"/>
              <a:t>Python</a:t>
            </a:r>
          </a:p>
          <a:p>
            <a:r>
              <a:rPr lang="en-US" dirty="0" smtClean="0"/>
              <a:t>OpenCV</a:t>
            </a:r>
            <a:endParaRPr lang="en-US" dirty="0"/>
          </a:p>
          <a:p>
            <a:pPr marL="0" indent="0">
              <a:buNone/>
            </a:pPr>
            <a:endParaRPr lang="en-US" dirty="0"/>
          </a:p>
        </p:txBody>
      </p:sp>
    </p:spTree>
    <p:extLst>
      <p:ext uri="{BB962C8B-B14F-4D97-AF65-F5344CB8AC3E}">
        <p14:creationId xmlns:p14="http://schemas.microsoft.com/office/powerpoint/2010/main" val="2563120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a:t>
            </a:r>
            <a:br>
              <a:rPr lang="en-US" dirty="0" smtClean="0"/>
            </a:br>
            <a:r>
              <a:rPr lang="en-US" dirty="0" smtClean="0"/>
              <a:t/>
            </a:r>
            <a:br>
              <a:rPr lang="en-US" dirty="0" smtClean="0"/>
            </a:br>
            <a:r>
              <a:rPr lang="en-US" sz="2800" dirty="0" smtClean="0"/>
              <a:t>Step 1 Preprocessing the image</a:t>
            </a:r>
            <a:endParaRPr lang="en-US" dirty="0"/>
          </a:p>
        </p:txBody>
      </p:sp>
      <p:pic>
        <p:nvPicPr>
          <p:cNvPr id="5" name="Content Placeholder 4"/>
          <p:cNvPicPr>
            <a:picLocks noGrp="1" noChangeAspect="1"/>
          </p:cNvPicPr>
          <p:nvPr>
            <p:ph idx="1"/>
          </p:nvPr>
        </p:nvPicPr>
        <p:blipFill>
          <a:blip r:embed="rId2"/>
          <a:stretch>
            <a:fillRect/>
          </a:stretch>
        </p:blipFill>
        <p:spPr>
          <a:xfrm>
            <a:off x="8395959" y="2893646"/>
            <a:ext cx="2769018" cy="2651760"/>
          </a:xfrm>
        </p:spPr>
      </p:pic>
      <p:pic>
        <p:nvPicPr>
          <p:cNvPr id="6" name="Picture 5"/>
          <p:cNvPicPr>
            <a:picLocks noChangeAspect="1"/>
          </p:cNvPicPr>
          <p:nvPr/>
        </p:nvPicPr>
        <p:blipFill>
          <a:blip r:embed="rId3"/>
          <a:stretch>
            <a:fillRect/>
          </a:stretch>
        </p:blipFill>
        <p:spPr>
          <a:xfrm>
            <a:off x="4872924" y="2801235"/>
            <a:ext cx="2263140" cy="3109929"/>
          </a:xfrm>
          <a:prstGeom prst="rect">
            <a:avLst/>
          </a:prstGeom>
        </p:spPr>
      </p:pic>
      <p:pic>
        <p:nvPicPr>
          <p:cNvPr id="7" name="Picture 6"/>
          <p:cNvPicPr>
            <a:picLocks noChangeAspect="1"/>
          </p:cNvPicPr>
          <p:nvPr/>
        </p:nvPicPr>
        <p:blipFill>
          <a:blip r:embed="rId4"/>
          <a:stretch>
            <a:fillRect/>
          </a:stretch>
        </p:blipFill>
        <p:spPr>
          <a:xfrm>
            <a:off x="1160945" y="2893645"/>
            <a:ext cx="2263140" cy="3017520"/>
          </a:xfrm>
          <a:prstGeom prst="rect">
            <a:avLst/>
          </a:prstGeom>
        </p:spPr>
      </p:pic>
      <p:cxnSp>
        <p:nvCxnSpPr>
          <p:cNvPr id="9" name="Straight Arrow Connector 8"/>
          <p:cNvCxnSpPr/>
          <p:nvPr/>
        </p:nvCxnSpPr>
        <p:spPr>
          <a:xfrm>
            <a:off x="3592286" y="4428309"/>
            <a:ext cx="117565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p:cNvCxnSpPr/>
          <p:nvPr/>
        </p:nvCxnSpPr>
        <p:spPr>
          <a:xfrm>
            <a:off x="7380514" y="4428309"/>
            <a:ext cx="90133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1" name="TextBox 20"/>
          <p:cNvSpPr txBox="1"/>
          <p:nvPr/>
        </p:nvSpPr>
        <p:spPr>
          <a:xfrm>
            <a:off x="1423835" y="6191794"/>
            <a:ext cx="1737360" cy="369332"/>
          </a:xfrm>
          <a:prstGeom prst="rect">
            <a:avLst/>
          </a:prstGeom>
          <a:noFill/>
        </p:spPr>
        <p:txBody>
          <a:bodyPr wrap="square" rtlCol="0">
            <a:spAutoFit/>
          </a:bodyPr>
          <a:lstStyle/>
          <a:p>
            <a:pPr algn="ctr"/>
            <a:r>
              <a:rPr lang="en-US" dirty="0" smtClean="0"/>
              <a:t>Test image</a:t>
            </a:r>
            <a:endParaRPr lang="en-US" dirty="0"/>
          </a:p>
        </p:txBody>
      </p:sp>
      <p:sp>
        <p:nvSpPr>
          <p:cNvPr id="22" name="TextBox 21"/>
          <p:cNvSpPr txBox="1"/>
          <p:nvPr/>
        </p:nvSpPr>
        <p:spPr>
          <a:xfrm>
            <a:off x="5135814" y="6053294"/>
            <a:ext cx="1737360" cy="646331"/>
          </a:xfrm>
          <a:prstGeom prst="rect">
            <a:avLst/>
          </a:prstGeom>
          <a:noFill/>
        </p:spPr>
        <p:txBody>
          <a:bodyPr wrap="square" rtlCol="0">
            <a:spAutoFit/>
          </a:bodyPr>
          <a:lstStyle/>
          <a:p>
            <a:pPr algn="ctr"/>
            <a:r>
              <a:rPr lang="en-US" dirty="0" smtClean="0"/>
              <a:t>Pre Processed Test image</a:t>
            </a:r>
            <a:endParaRPr lang="en-US" dirty="0"/>
          </a:p>
        </p:txBody>
      </p:sp>
      <p:sp>
        <p:nvSpPr>
          <p:cNvPr id="23" name="TextBox 22"/>
          <p:cNvSpPr txBox="1"/>
          <p:nvPr/>
        </p:nvSpPr>
        <p:spPr>
          <a:xfrm>
            <a:off x="9006260" y="6109117"/>
            <a:ext cx="1737360" cy="369332"/>
          </a:xfrm>
          <a:prstGeom prst="rect">
            <a:avLst/>
          </a:prstGeom>
          <a:noFill/>
        </p:spPr>
        <p:txBody>
          <a:bodyPr wrap="square" rtlCol="0">
            <a:spAutoFit/>
          </a:bodyPr>
          <a:lstStyle/>
          <a:p>
            <a:pPr algn="ctr"/>
            <a:r>
              <a:rPr lang="en-US" dirty="0" smtClean="0"/>
              <a:t>Extracted Table</a:t>
            </a:r>
            <a:endParaRPr lang="en-US" dirty="0"/>
          </a:p>
        </p:txBody>
      </p:sp>
    </p:spTree>
    <p:extLst>
      <p:ext uri="{BB962C8B-B14F-4D97-AF65-F5344CB8AC3E}">
        <p14:creationId xmlns:p14="http://schemas.microsoft.com/office/powerpoint/2010/main" val="249949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Step 2 Separate Horizontal and vertical component</a:t>
            </a:r>
            <a:endParaRPr lang="en-US" sz="3200" dirty="0"/>
          </a:p>
        </p:txBody>
      </p:sp>
      <p:pic>
        <p:nvPicPr>
          <p:cNvPr id="4" name="Content Placeholder 3"/>
          <p:cNvPicPr>
            <a:picLocks noGrp="1" noChangeAspect="1"/>
          </p:cNvPicPr>
          <p:nvPr>
            <p:ph idx="1"/>
          </p:nvPr>
        </p:nvPicPr>
        <p:blipFill>
          <a:blip r:embed="rId2"/>
          <a:stretch>
            <a:fillRect/>
          </a:stretch>
        </p:blipFill>
        <p:spPr>
          <a:xfrm>
            <a:off x="4258491" y="2577235"/>
            <a:ext cx="3060569" cy="2930963"/>
          </a:xfrm>
        </p:spPr>
      </p:pic>
      <p:pic>
        <p:nvPicPr>
          <p:cNvPr id="5" name="Picture 4"/>
          <p:cNvPicPr>
            <a:picLocks noChangeAspect="1"/>
          </p:cNvPicPr>
          <p:nvPr/>
        </p:nvPicPr>
        <p:blipFill>
          <a:blip r:embed="rId3"/>
          <a:stretch>
            <a:fillRect/>
          </a:stretch>
        </p:blipFill>
        <p:spPr>
          <a:xfrm>
            <a:off x="8155084" y="2567790"/>
            <a:ext cx="3070432" cy="2940408"/>
          </a:xfrm>
          <a:prstGeom prst="rect">
            <a:avLst/>
          </a:prstGeom>
        </p:spPr>
      </p:pic>
      <p:pic>
        <p:nvPicPr>
          <p:cNvPr id="6" name="Picture 5"/>
          <p:cNvPicPr>
            <a:picLocks noChangeAspect="1"/>
          </p:cNvPicPr>
          <p:nvPr/>
        </p:nvPicPr>
        <p:blipFill>
          <a:blip r:embed="rId4"/>
          <a:stretch>
            <a:fillRect/>
          </a:stretch>
        </p:blipFill>
        <p:spPr>
          <a:xfrm>
            <a:off x="382728" y="2577235"/>
            <a:ext cx="3026677" cy="2898507"/>
          </a:xfrm>
          <a:prstGeom prst="rect">
            <a:avLst/>
          </a:prstGeom>
        </p:spPr>
      </p:pic>
      <p:sp>
        <p:nvSpPr>
          <p:cNvPr id="7" name="TextBox 6"/>
          <p:cNvSpPr txBox="1"/>
          <p:nvPr/>
        </p:nvSpPr>
        <p:spPr>
          <a:xfrm>
            <a:off x="498340" y="5586557"/>
            <a:ext cx="2795451" cy="369332"/>
          </a:xfrm>
          <a:prstGeom prst="rect">
            <a:avLst/>
          </a:prstGeom>
          <a:noFill/>
        </p:spPr>
        <p:txBody>
          <a:bodyPr wrap="square" rtlCol="0">
            <a:spAutoFit/>
          </a:bodyPr>
          <a:lstStyle/>
          <a:p>
            <a:pPr algn="ctr"/>
            <a:r>
              <a:rPr lang="en-US" dirty="0" smtClean="0"/>
              <a:t>Pre processed Test Image </a:t>
            </a:r>
            <a:endParaRPr lang="en-US" dirty="0"/>
          </a:p>
        </p:txBody>
      </p:sp>
      <p:sp>
        <p:nvSpPr>
          <p:cNvPr id="9" name="TextBox 8"/>
          <p:cNvSpPr txBox="1"/>
          <p:nvPr/>
        </p:nvSpPr>
        <p:spPr>
          <a:xfrm>
            <a:off x="4523609" y="5586557"/>
            <a:ext cx="2795451" cy="646331"/>
          </a:xfrm>
          <a:prstGeom prst="rect">
            <a:avLst/>
          </a:prstGeom>
          <a:noFill/>
        </p:spPr>
        <p:txBody>
          <a:bodyPr wrap="square" rtlCol="0">
            <a:spAutoFit/>
          </a:bodyPr>
          <a:lstStyle/>
          <a:p>
            <a:pPr algn="ctr"/>
            <a:r>
              <a:rPr lang="en-US" dirty="0" smtClean="0"/>
              <a:t>Vertical Component of image </a:t>
            </a:r>
            <a:endParaRPr lang="en-US" dirty="0"/>
          </a:p>
        </p:txBody>
      </p:sp>
      <p:sp>
        <p:nvSpPr>
          <p:cNvPr id="10" name="TextBox 9"/>
          <p:cNvSpPr txBox="1"/>
          <p:nvPr/>
        </p:nvSpPr>
        <p:spPr>
          <a:xfrm>
            <a:off x="8292574" y="5586557"/>
            <a:ext cx="2795451" cy="646331"/>
          </a:xfrm>
          <a:prstGeom prst="rect">
            <a:avLst/>
          </a:prstGeom>
          <a:noFill/>
        </p:spPr>
        <p:txBody>
          <a:bodyPr wrap="square" rtlCol="0">
            <a:spAutoFit/>
          </a:bodyPr>
          <a:lstStyle/>
          <a:p>
            <a:pPr algn="ctr"/>
            <a:r>
              <a:rPr lang="en-US" dirty="0" smtClean="0"/>
              <a:t>Horizontal Component of image </a:t>
            </a:r>
            <a:endParaRPr lang="en-US" dirty="0"/>
          </a:p>
        </p:txBody>
      </p:sp>
    </p:spTree>
    <p:extLst>
      <p:ext uri="{BB962C8B-B14F-4D97-AF65-F5344CB8AC3E}">
        <p14:creationId xmlns:p14="http://schemas.microsoft.com/office/powerpoint/2010/main" val="318514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Step 3 dividing image into blocks</a:t>
            </a:r>
            <a:endParaRPr lang="en-US" sz="3200" dirty="0"/>
          </a:p>
        </p:txBody>
      </p:sp>
      <p:pic>
        <p:nvPicPr>
          <p:cNvPr id="4" name="Content Placeholder 3"/>
          <p:cNvPicPr>
            <a:picLocks noGrp="1" noChangeAspect="1"/>
          </p:cNvPicPr>
          <p:nvPr>
            <p:ph idx="1"/>
          </p:nvPr>
        </p:nvPicPr>
        <p:blipFill>
          <a:blip r:embed="rId2"/>
          <a:stretch>
            <a:fillRect/>
          </a:stretch>
        </p:blipFill>
        <p:spPr>
          <a:xfrm>
            <a:off x="1022496" y="1861902"/>
            <a:ext cx="4398590" cy="4212325"/>
          </a:xfrm>
        </p:spPr>
      </p:pic>
      <p:pic>
        <p:nvPicPr>
          <p:cNvPr id="5" name="Picture 4"/>
          <p:cNvPicPr>
            <a:picLocks noChangeAspect="1"/>
          </p:cNvPicPr>
          <p:nvPr/>
        </p:nvPicPr>
        <p:blipFill>
          <a:blip r:embed="rId3"/>
          <a:stretch>
            <a:fillRect/>
          </a:stretch>
        </p:blipFill>
        <p:spPr>
          <a:xfrm>
            <a:off x="6697480" y="1861902"/>
            <a:ext cx="4349931" cy="4165725"/>
          </a:xfrm>
          <a:prstGeom prst="rect">
            <a:avLst/>
          </a:prstGeom>
        </p:spPr>
      </p:pic>
      <p:sp>
        <p:nvSpPr>
          <p:cNvPr id="6" name="TextBox 5"/>
          <p:cNvSpPr txBox="1"/>
          <p:nvPr/>
        </p:nvSpPr>
        <p:spPr>
          <a:xfrm>
            <a:off x="1463040" y="6439989"/>
            <a:ext cx="3958046" cy="369332"/>
          </a:xfrm>
          <a:prstGeom prst="rect">
            <a:avLst/>
          </a:prstGeom>
          <a:noFill/>
        </p:spPr>
        <p:txBody>
          <a:bodyPr wrap="square" rtlCol="0">
            <a:spAutoFit/>
          </a:bodyPr>
          <a:lstStyle/>
          <a:p>
            <a:r>
              <a:rPr lang="en-US" dirty="0" smtClean="0"/>
              <a:t>Detected Lines (Red Lines)</a:t>
            </a:r>
            <a:endParaRPr lang="en-US" dirty="0"/>
          </a:p>
        </p:txBody>
      </p:sp>
      <p:sp>
        <p:nvSpPr>
          <p:cNvPr id="7" name="TextBox 6"/>
          <p:cNvSpPr txBox="1"/>
          <p:nvPr/>
        </p:nvSpPr>
        <p:spPr>
          <a:xfrm>
            <a:off x="7363097" y="6229198"/>
            <a:ext cx="3958046" cy="369332"/>
          </a:xfrm>
          <a:prstGeom prst="rect">
            <a:avLst/>
          </a:prstGeom>
          <a:noFill/>
        </p:spPr>
        <p:txBody>
          <a:bodyPr wrap="square" rtlCol="0">
            <a:spAutoFit/>
          </a:bodyPr>
          <a:lstStyle/>
          <a:p>
            <a:r>
              <a:rPr lang="en-US" dirty="0" smtClean="0"/>
              <a:t>Cells of the table (Blue Boxes)</a:t>
            </a:r>
            <a:endParaRPr lang="en-US" dirty="0"/>
          </a:p>
        </p:txBody>
      </p:sp>
    </p:spTree>
    <p:extLst>
      <p:ext uri="{BB962C8B-B14F-4D97-AF65-F5344CB8AC3E}">
        <p14:creationId xmlns:p14="http://schemas.microsoft.com/office/powerpoint/2010/main" val="10043409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scope</a:t>
            </a:r>
            <a:endParaRPr lang="en-US" dirty="0"/>
          </a:p>
        </p:txBody>
      </p:sp>
      <p:sp>
        <p:nvSpPr>
          <p:cNvPr id="3" name="Content Placeholder 2"/>
          <p:cNvSpPr>
            <a:spLocks noGrp="1"/>
          </p:cNvSpPr>
          <p:nvPr>
            <p:ph idx="1"/>
          </p:nvPr>
        </p:nvSpPr>
        <p:spPr/>
        <p:txBody>
          <a:bodyPr/>
          <a:lstStyle/>
          <a:p>
            <a:pPr marL="0" indent="0">
              <a:buNone/>
            </a:pPr>
            <a:r>
              <a:rPr lang="en-IN" dirty="0"/>
              <a:t>Future Scope for OTG is very vast. With technology like this anyone can scan a table from a magazine, a book or a document in seconds and can have digital copy of it with him forever and if you have a series of complicated tables as part of a larger image OTG will be extremely useful to be able to extract them with a scanner and edit them on screen. With further advancement it can be even more accurate than human eye.</a:t>
            </a:r>
            <a:endParaRPr lang="en-US" dirty="0"/>
          </a:p>
        </p:txBody>
      </p:sp>
    </p:spTree>
    <p:extLst>
      <p:ext uri="{BB962C8B-B14F-4D97-AF65-F5344CB8AC3E}">
        <p14:creationId xmlns:p14="http://schemas.microsoft.com/office/powerpoint/2010/main" val="23713657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237</TotalTime>
  <Words>394</Words>
  <Application>Microsoft Office PowerPoint</Application>
  <PresentationFormat>Widescreen</PresentationFormat>
  <Paragraphs>47</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Trebuchet MS</vt:lpstr>
      <vt:lpstr>Tw Cen MT</vt:lpstr>
      <vt:lpstr>Circuit</vt:lpstr>
      <vt:lpstr>PowerPoint Presentation</vt:lpstr>
      <vt:lpstr>Topics to be covered</vt:lpstr>
      <vt:lpstr>introduction</vt:lpstr>
      <vt:lpstr>Objective</vt:lpstr>
      <vt:lpstr>Software and Languages used</vt:lpstr>
      <vt:lpstr>Working  Step 1 Preprocessing the image</vt:lpstr>
      <vt:lpstr>Step 2 Separate Horizontal and vertical component</vt:lpstr>
      <vt:lpstr>Step 3 dividing image into blocks</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“Seat Availability System using Internet of Things”</dc:title>
  <dc:creator>Ankit</dc:creator>
  <cp:lastModifiedBy>Himanshu Bansal</cp:lastModifiedBy>
  <cp:revision>24</cp:revision>
  <dcterms:created xsi:type="dcterms:W3CDTF">2016-11-02T15:43:28Z</dcterms:created>
  <dcterms:modified xsi:type="dcterms:W3CDTF">2017-04-24T04:32:49Z</dcterms:modified>
</cp:coreProperties>
</file>

<file path=docProps/thumbnail.jpeg>
</file>